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15"/>
  </p:notesMasterIdLst>
  <p:sldIdLst>
    <p:sldId id="256" r:id="rId4"/>
    <p:sldId id="260" r:id="rId5"/>
    <p:sldId id="263" r:id="rId6"/>
    <p:sldId id="277" r:id="rId7"/>
    <p:sldId id="276" r:id="rId8"/>
    <p:sldId id="257" r:id="rId9"/>
    <p:sldId id="261" r:id="rId10"/>
    <p:sldId id="270" r:id="rId11"/>
    <p:sldId id="259" r:id="rId12"/>
    <p:sldId id="271" r:id="rId13"/>
    <p:sldId id="27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0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7F11E4-AF32-4F43-A107-AFD820036CC2}" type="datetimeFigureOut">
              <a:rPr lang="en-US"/>
              <a:pPr>
                <a:defRPr/>
              </a:pPr>
              <a:t>2/16/12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E313E6A-0F7D-4894-B6EF-9440912751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07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FD7C0D-FF8A-4458-8C62-4C48CA84CF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13E6A-0F7D-4894-B6EF-94409127510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9F87C4-B359-41DD-B34B-1BB5C898E5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DE77D3-864D-4469-AE83-7F0180A128C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313E6A-0F7D-4894-B6EF-94409127510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543077-61F2-4F76-B566-3A5B1A449D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15390F-5A95-421C-AF5A-B622973E5C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7F57B8-B425-47DE-B792-3D758558DA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A23633-3A34-4867-B280-DA07F21DA2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D290D3-AD21-4BB1-920E-0E9F124F72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DB287-8789-412C-83E8-579CF09D9B4B}" type="datetimeFigureOut">
              <a:rPr lang="en-US"/>
              <a:pPr>
                <a:defRPr/>
              </a:pPr>
              <a:t>2/16/12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B0C2-490A-4557-9F20-2AFEF7402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ACB4E-8C32-45EE-B8E9-02C36235EA14}" type="datetimeFigureOut">
              <a:rPr lang="en-US"/>
              <a:pPr>
                <a:defRPr/>
              </a:pPr>
              <a:t>2/16/12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5A608-7BAB-43DE-AC2C-F06F8AFBB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79EAA-8DDB-4261-BF78-B421825B1B51}" type="datetimeFigureOut">
              <a:rPr lang="en-US"/>
              <a:pPr>
                <a:defRPr/>
              </a:pPr>
              <a:t>2/16/12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24D6-51E0-487F-9729-9DAF9680B4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DE27-79EE-4C7E-8679-4FCD7571EF1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70F6-C68B-4C8B-AFC0-CE90D6E3F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DE27-79EE-4C7E-8679-4FCD7571EF1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70F6-C68B-4C8B-AFC0-CE90D6E3F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DE27-79EE-4C7E-8679-4FCD7571EF1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70F6-C68B-4C8B-AFC0-CE90D6E3F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DE27-79EE-4C7E-8679-4FCD7571EF1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70F6-C68B-4C8B-AFC0-CE90D6E3F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DE27-79EE-4C7E-8679-4FCD7571EF1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70F6-C68B-4C8B-AFC0-CE90D6E3F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DE27-79EE-4C7E-8679-4FCD7571EF1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70F6-C68B-4C8B-AFC0-CE90D6E3F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DE27-79EE-4C7E-8679-4FCD7571EF1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70F6-C68B-4C8B-AFC0-CE90D6E3F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DE27-79EE-4C7E-8679-4FCD7571EF1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70F6-C68B-4C8B-AFC0-CE90D6E3F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F7A4-EAF0-4C33-91E3-0BE5702ECF8A}" type="datetimeFigureOut">
              <a:rPr lang="en-US"/>
              <a:pPr>
                <a:defRPr/>
              </a:pPr>
              <a:t>2/16/12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8A975-A5D0-43CA-AD7A-908C81CA5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DE27-79EE-4C7E-8679-4FCD7571EF1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70F6-C68B-4C8B-AFC0-CE90D6E3F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DE27-79EE-4C7E-8679-4FCD7571EF1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70F6-C68B-4C8B-AFC0-CE90D6E3F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DE27-79EE-4C7E-8679-4FCD7571EF1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70F6-C68B-4C8B-AFC0-CE90D6E3F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D38-19DF-4487-A318-02BF77F9043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1D9-52AD-4E72-BFB1-202C3742C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D38-19DF-4487-A318-02BF77F9043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1D9-52AD-4E72-BFB1-202C3742C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D38-19DF-4487-A318-02BF77F9043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1D9-52AD-4E72-BFB1-202C3742C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D38-19DF-4487-A318-02BF77F9043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1D9-52AD-4E72-BFB1-202C3742C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D38-19DF-4487-A318-02BF77F9043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1D9-52AD-4E72-BFB1-202C3742C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D38-19DF-4487-A318-02BF77F9043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1D9-52AD-4E72-BFB1-202C3742C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D38-19DF-4487-A318-02BF77F9043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1D9-52AD-4E72-BFB1-202C3742C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FAA30-4519-4B57-B846-AB4960989F1B}" type="datetimeFigureOut">
              <a:rPr lang="en-US"/>
              <a:pPr>
                <a:defRPr/>
              </a:pPr>
              <a:t>2/16/12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FB93B-F6A7-4FAE-AB17-09F4BC4DB2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D38-19DF-4487-A318-02BF77F9043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1D9-52AD-4E72-BFB1-202C3742C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D38-19DF-4487-A318-02BF77F9043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1D9-52AD-4E72-BFB1-202C3742C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D38-19DF-4487-A318-02BF77F9043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1D9-52AD-4E72-BFB1-202C3742C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D38-19DF-4487-A318-02BF77F9043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1D9-52AD-4E72-BFB1-202C3742C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5C183-671B-4B3E-8F14-D0E93DB2A796}" type="datetimeFigureOut">
              <a:rPr lang="en-US"/>
              <a:pPr>
                <a:defRPr/>
              </a:pPr>
              <a:t>2/16/12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1F7D3-1DA2-45E1-AB79-FBF596AEA1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034A-C03A-47A1-9658-9386FC3907B5}" type="datetimeFigureOut">
              <a:rPr lang="en-US"/>
              <a:pPr>
                <a:defRPr/>
              </a:pPr>
              <a:t>2/16/12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EE23B-1A7D-4D23-9BB3-6485D555CC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7490-725B-487B-AD53-CE20B0947DD5}" type="datetimeFigureOut">
              <a:rPr lang="en-US"/>
              <a:pPr>
                <a:defRPr/>
              </a:pPr>
              <a:t>2/16/12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160B4-E668-4A5F-9A13-CEEE5C8931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34B3B-2D8F-4A15-8328-D13521632D04}" type="datetimeFigureOut">
              <a:rPr lang="en-US"/>
              <a:pPr>
                <a:defRPr/>
              </a:pPr>
              <a:t>2/16/12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3D3B-ABBE-4082-AD99-6DCA48DCB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30" descr="ti_stk_2c_pos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0EC82-73BF-4CDC-BD4A-6172848267E9}" type="datetimeFigureOut">
              <a:rPr lang="en-US"/>
              <a:pPr>
                <a:defRPr/>
              </a:pPr>
              <a:t>2/16/12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B9EBF-4A62-487D-A2E3-236EBF180A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6FD2-26AF-4998-BE27-027AFBCFEEBA}" type="datetimeFigureOut">
              <a:rPr lang="en-US"/>
              <a:pPr>
                <a:defRPr/>
              </a:pPr>
              <a:t>2/16/12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68C2E-0FC5-43CC-9CF3-9557530143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EEFAB9-BFD6-4994-A053-270B9D0F5B75}" type="datetimeFigureOut">
              <a:rPr lang="en-US"/>
              <a:pPr>
                <a:defRPr/>
              </a:pPr>
              <a:t>2/16/12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127484-C5F6-4BBF-9B34-FCF340E6CC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8DE27-79EE-4C7E-8679-4FCD7571EF1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470F6-C68B-4C8B-AFC0-CE90D6E3F2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49D38-19DF-4487-A318-02BF77F90432}" type="datetimeFigureOut">
              <a:rPr lang="en-US" smtClean="0"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F1D9-52AD-4E72-BFB1-202C3742CA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chemicalrecyclingsolutions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image" Target="../media/image17.jpeg"/><Relationship Id="rId16" Type="http://schemas.openxmlformats.org/officeDocument/2006/relationships/image" Target="../media/image18.jpeg"/><Relationship Id="rId17" Type="http://schemas.openxmlformats.org/officeDocument/2006/relationships/image" Target="../media/image19.jpeg"/><Relationship Id="rId18" Type="http://schemas.openxmlformats.org/officeDocument/2006/relationships/image" Target="../media/image20.jpeg"/><Relationship Id="rId19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crapo.senate.gov/images/69-6138.jpg&amp;imgrefurl=http://crapo.senate.gov/nwcc/nukephotogallery.htm&amp;usg=__2OaqvumiGY7kfdRJ_r-QR97HBQk=&amp;h=741&amp;w=945&amp;sz=177&amp;hl=en&amp;start=18&amp;zoom=1&amp;tbnid=sHVdhYfH8qWZkM:&amp;tbnh=116&amp;tbnw=148&amp;ei=k4AgT7zAJaeq2gWP75SYDw&amp;prev=/search?q=hazardous+waste+drum+pit&amp;um=1&amp;hl=en&amp;safe=active&amp;sa=N&amp;tbm=isch&amp;um=1&amp;itbs=1" TargetMode="External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97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Industrial </a:t>
            </a:r>
            <a:r>
              <a:rPr lang="en-US" sz="5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Chemicals </a:t>
            </a:r>
            <a:r>
              <a:rPr lang="en-US" sz="5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Can Be Eco-Friendly!</a:t>
            </a:r>
            <a:br>
              <a:rPr lang="en-US" sz="5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</a:br>
            <a:r>
              <a:rPr lang="en-US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 </a:t>
            </a:r>
            <a:r>
              <a:rPr lang="en-US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i="1" dirty="0" smtClean="0"/>
              <a:t> </a:t>
            </a:r>
            <a:r>
              <a:rPr lang="en-US" sz="5400" b="1" i="1" dirty="0" smtClean="0"/>
              <a:t/>
            </a:r>
            <a:br>
              <a:rPr lang="en-US" sz="5400" b="1" i="1" dirty="0" smtClean="0"/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nap ITC" pitchFamily="82" charset="0"/>
              </a:rPr>
              <a:t>Myth or Fact?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Snap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5364" name="Picture 4" descr="http://dsc.discovery.com/fansites/mythbusters/tour/images/MythbustersTour_VanityURL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57600"/>
            <a:ext cx="7858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276600" y="3886200"/>
            <a:ext cx="20574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 rot="-200252">
            <a:off x="3390900" y="3789363"/>
            <a:ext cx="1931988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Snap ITC"/>
              </a:rPr>
              <a:t>MYTH RESULTS</a:t>
            </a:r>
          </a:p>
          <a:p>
            <a:pPr algn="ctr"/>
            <a:endParaRPr lang="en-US" sz="1400" dirty="0">
              <a:latin typeface="Snap ITC"/>
            </a:endParaRPr>
          </a:p>
          <a:p>
            <a:pPr algn="ctr"/>
            <a:r>
              <a:rPr lang="en-US" sz="1100" dirty="0">
                <a:latin typeface="Snap ITC"/>
              </a:rPr>
              <a:t>From</a:t>
            </a:r>
          </a:p>
          <a:p>
            <a:pPr algn="ctr"/>
            <a:r>
              <a:rPr lang="en-US" sz="1400" dirty="0">
                <a:latin typeface="Snap ITC"/>
              </a:rPr>
              <a:t>Laurie Lehmberg</a:t>
            </a:r>
          </a:p>
          <a:p>
            <a:pPr algn="ctr"/>
            <a:r>
              <a:rPr lang="en-US" sz="1100" dirty="0">
                <a:latin typeface="Snap ITC"/>
              </a:rPr>
              <a:t>Texas Instruments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Snap ITC"/>
              </a:rPr>
              <a:t>Eco-Friendly Use of Industrial Chemicals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78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Build synergies</a:t>
            </a:r>
          </a:p>
          <a:p>
            <a:r>
              <a:rPr lang="en-US" sz="2800" dirty="0" smtClean="0"/>
              <a:t>TCEQ Resource Exchange Network for Eliminating Waste (RENEW) </a:t>
            </a:r>
          </a:p>
          <a:p>
            <a:pPr lvl="1"/>
            <a:r>
              <a:rPr lang="en-US" sz="2400" dirty="0" smtClean="0"/>
              <a:t>materials-exchange network to promote the reuse or recycling of surplus materials, by-products, and wastes</a:t>
            </a:r>
          </a:p>
          <a:p>
            <a:r>
              <a:rPr lang="en-US" sz="2800" dirty="0" smtClean="0"/>
              <a:t>Chemical manufacturers or associations</a:t>
            </a:r>
          </a:p>
          <a:p>
            <a:r>
              <a:rPr lang="en-US" sz="2800" dirty="0" smtClean="0"/>
              <a:t>E2 Tech</a:t>
            </a:r>
          </a:p>
          <a:p>
            <a:r>
              <a:rPr lang="en-US" sz="2800" dirty="0" smtClean="0">
                <a:hlinkClick r:id="rId3"/>
              </a:rPr>
              <a:t>http://www.chemicalrecyclingsolutions.com/</a:t>
            </a:r>
            <a:endParaRPr lang="en-US" sz="2800" dirty="0" smtClean="0"/>
          </a:p>
          <a:p>
            <a:pPr lvl="1"/>
            <a:r>
              <a:rPr lang="en-US" sz="2400" dirty="0" smtClean="0"/>
              <a:t>Maine has strict hazardous waste handling requirements.  Care must be taken to comply with these requirements.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z="6000" dirty="0" smtClean="0"/>
          </a:p>
          <a:p>
            <a:pPr algn="ctr">
              <a:buFont typeface="Arial" charset="0"/>
              <a:buNone/>
            </a:pPr>
            <a:r>
              <a:rPr lang="en-US" sz="6000" b="1" dirty="0" smtClean="0"/>
              <a:t>Q&amp;A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nap ITC"/>
              </a:rPr>
              <a:t>Agenda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Overview of Texas Instruments</a:t>
            </a:r>
          </a:p>
          <a:p>
            <a:r>
              <a:rPr lang="en-US" smtClean="0"/>
              <a:t>Myth Buster</a:t>
            </a:r>
            <a:r>
              <a:rPr lang="en-US" dirty="0" smtClean="0"/>
              <a:t>: Can Industrial Chemicals be Eco-Friendly?</a:t>
            </a:r>
          </a:p>
          <a:p>
            <a:pPr lvl="1"/>
            <a:r>
              <a:rPr lang="en-US" dirty="0" smtClean="0"/>
              <a:t>What are Industrial Chemicals</a:t>
            </a:r>
          </a:p>
          <a:p>
            <a:pPr lvl="1"/>
            <a:r>
              <a:rPr lang="en-US" dirty="0" smtClean="0"/>
              <a:t>Use of Industrial Chemicals</a:t>
            </a:r>
          </a:p>
          <a:p>
            <a:pPr lvl="1"/>
            <a:r>
              <a:rPr lang="en-US" dirty="0" smtClean="0"/>
              <a:t>Reuse of Industrial Chemicals</a:t>
            </a:r>
          </a:p>
          <a:p>
            <a:pPr lvl="1"/>
            <a:r>
              <a:rPr lang="en-US" dirty="0" smtClean="0"/>
              <a:t>Myth of Fact?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ov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1325" y="4065588"/>
            <a:ext cx="8062913" cy="1470025"/>
          </a:xfrm>
        </p:spPr>
        <p:txBody>
          <a:bodyPr/>
          <a:lstStyle/>
          <a:p>
            <a:r>
              <a:rPr lang="en-US" altLang="zh-CN" sz="3600" dirty="0" smtClean="0">
                <a:solidFill>
                  <a:srgbClr val="F50000"/>
                </a:solidFill>
                <a:latin typeface="Arial Black" pitchFamily="34" charset="0"/>
              </a:rPr>
              <a:t>Unlock the possibilities</a:t>
            </a:r>
            <a:endParaRPr lang="zh-CN" altLang="en-US" sz="3600" smtClean="0">
              <a:solidFill>
                <a:srgbClr val="F5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world-anim-cropped 1.gif                                       00C6C7B2Macintosh HD                   C0EF1D6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7763"/>
            <a:ext cx="5583238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41" name="Rectangle 2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180975" y="257175"/>
            <a:ext cx="3708400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b="1" dirty="0">
                <a:solidFill>
                  <a:schemeClr val="hlink"/>
                </a:solidFill>
                <a:latin typeface="+mj-lt"/>
              </a:rPr>
              <a:t>We keep the world turning </a:t>
            </a:r>
            <a:r>
              <a:rPr lang="en-US" sz="2400" dirty="0">
                <a:solidFill>
                  <a:srgbClr val="969696"/>
                </a:solidFill>
                <a:latin typeface="75 Helvetica Bold" charset="0"/>
              </a:rPr>
              <a:t>with innovations that make life safer, smarter, healthier, greener and more fun.</a:t>
            </a:r>
          </a:p>
        </p:txBody>
      </p:sp>
      <p:pic>
        <p:nvPicPr>
          <p:cNvPr id="162822" name="Picture 6" descr="&#10;camera.jpg                                                     00C7DE74Macintosh HD                   C0EF1D6C:"/>
          <p:cNvPicPr>
            <a:picLocks noChangeAspect="1" noChangeArrowheads="1"/>
          </p:cNvPicPr>
          <p:nvPr/>
        </p:nvPicPr>
        <p:blipFill>
          <a:blip r:embed="rId3" cstate="print"/>
          <a:srcRect t="13580" b="14815"/>
          <a:stretch>
            <a:fillRect/>
          </a:stretch>
        </p:blipFill>
        <p:spPr bwMode="auto">
          <a:xfrm>
            <a:off x="5080000" y="1562100"/>
            <a:ext cx="1276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8" descr="Cell phone small.jpg                                           00C7DE74Macintosh HD                   C0EF1D6C:"/>
          <p:cNvPicPr>
            <a:picLocks noChangeAspect="1" noChangeArrowheads="1"/>
          </p:cNvPicPr>
          <p:nvPr/>
        </p:nvPicPr>
        <p:blipFill>
          <a:blip r:embed="rId4" cstate="print"/>
          <a:srcRect l="2563" t="6410" r="5128"/>
          <a:stretch>
            <a:fillRect/>
          </a:stretch>
        </p:blipFill>
        <p:spPr bwMode="auto">
          <a:xfrm>
            <a:off x="3000375" y="2760663"/>
            <a:ext cx="914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5" name="Picture 9" descr="Drill small.jpg                                                00C7DE74Macintosh HD                   C0EF1D6C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06097">
            <a:off x="7059613" y="3675063"/>
            <a:ext cx="1195387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6" name="Picture 10" descr="flat screen tv.jpg                                             00C7DE74Macintosh HD                   C0EF1D6C:"/>
          <p:cNvPicPr>
            <a:picLocks noChangeAspect="1" noChangeArrowheads="1"/>
          </p:cNvPicPr>
          <p:nvPr/>
        </p:nvPicPr>
        <p:blipFill>
          <a:blip r:embed="rId6" cstate="print"/>
          <a:srcRect l="-119" t="-122" r="119" b="6569"/>
          <a:stretch>
            <a:fillRect/>
          </a:stretch>
        </p:blipFill>
        <p:spPr bwMode="auto">
          <a:xfrm rot="-806840">
            <a:off x="6243638" y="4686300"/>
            <a:ext cx="104457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9" name="Picture 13" descr="LED light bulb.jpg                                             00C7DE74Macintosh HD                   C0EF1D6C: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82188">
            <a:off x="7823200" y="4622800"/>
            <a:ext cx="965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0" name="Picture 14" descr="office phone.jpg                                               00C7DE74Macintosh HD                   C0EF1D6C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5375" y="278606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1" name="Picture 15" descr="servers.jpg                                                    00C7DE74Macintosh HD                   C0EF1D6C: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204090">
            <a:off x="4465638" y="4071938"/>
            <a:ext cx="82232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2" name="Picture 16" descr="sonogram.jpg                                                   00C7DE74Macintosh HD                   C0EF1D6C: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1759234">
            <a:off x="1743075" y="3235325"/>
            <a:ext cx="4968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4" name="Picture 18" descr="Computer camera.jpg                                            00C7DE74Macintosh HD                   C0EF1D6C: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880393">
            <a:off x="2409825" y="3433763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5" name="Picture 19" descr=" frame.jpg                                                      00C7DE74Macintosh HD                   C0EF1D6C:"/>
          <p:cNvPicPr>
            <a:picLocks noChangeAspect="1" noChangeArrowheads="1"/>
          </p:cNvPicPr>
          <p:nvPr/>
        </p:nvPicPr>
        <p:blipFill>
          <a:blip r:embed="rId12" cstate="print"/>
          <a:srcRect l="5632" t="10141" r="4121" b="8572"/>
          <a:stretch>
            <a:fillRect/>
          </a:stretch>
        </p:blipFill>
        <p:spPr bwMode="auto">
          <a:xfrm rot="1264741">
            <a:off x="3689350" y="3460750"/>
            <a:ext cx="498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7" name="Picture 21" descr=" watch.jpg                                                      00C7DE74Macintosh HD                   C0EF1D6C:"/>
          <p:cNvPicPr>
            <a:picLocks noChangeAspect="1" noChangeArrowheads="1"/>
          </p:cNvPicPr>
          <p:nvPr/>
        </p:nvPicPr>
        <p:blipFill>
          <a:blip r:embed="rId13" cstate="print"/>
          <a:srcRect l="10390" r="16884"/>
          <a:stretch>
            <a:fillRect/>
          </a:stretch>
        </p:blipFill>
        <p:spPr bwMode="auto">
          <a:xfrm rot="-2125551">
            <a:off x="6108700" y="2400300"/>
            <a:ext cx="7112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8" name="Picture 22" descr="video game.jpg                                                 00C7DE74Macintosh HD                   C0EF1D6C:"/>
          <p:cNvPicPr>
            <a:picLocks noChangeAspect="1" noChangeArrowheads="1"/>
          </p:cNvPicPr>
          <p:nvPr/>
        </p:nvPicPr>
        <p:blipFill>
          <a:blip r:embed="rId14" cstate="print"/>
          <a:srcRect l="-137" t="11809" r="137" b="13536"/>
          <a:stretch>
            <a:fillRect/>
          </a:stretch>
        </p:blipFill>
        <p:spPr bwMode="auto">
          <a:xfrm rot="2280">
            <a:off x="6399213" y="84138"/>
            <a:ext cx="2654300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8" name="Picture 12" descr="&#10;laptop.jpg                                                     00C7DE74Macintosh HD                   C0EF1D6C: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977912">
            <a:off x="7304088" y="2127250"/>
            <a:ext cx="147478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7" descr="Basestation.jpg                                                00C7DE74Macintosh HD                   C0EF1D6C: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-849531">
            <a:off x="3898900" y="1809750"/>
            <a:ext cx="84613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9" name="Picture 23" descr="e tablet.jpg                                                   00C7DE74Macintosh HD                   C0EF1D6C: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-931477">
            <a:off x="5130800" y="215900"/>
            <a:ext cx="1231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7" name="Picture 11" descr="hybrid car.jpg                                                 00C7DE74Macintosh HD                   C0EF1D6C: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1591606">
            <a:off x="4302125" y="25273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6" name="Picture 20" descr="windmill.jpg                                                   00C7DE74Macintosh HD                   C0EF1D6C: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-716504">
            <a:off x="5524500" y="3492500"/>
            <a:ext cx="1192213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1501184" presetClass="entr" presetSubtype="1137571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1501184" presetClass="entr" presetSubtype="11375718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1501184" presetClass="entr" presetSubtype="12290060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1501184" presetClass="entr" presetSubtype="11375816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1501184" presetClass="entr" presetSubtype="1229006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21501184" presetClass="entr" presetSubtype="1137580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1501184" presetClass="entr" presetSubtype="1229007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1501184" presetClass="entr" presetSubtype="12290099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1501184" presetClass="entr" presetSubtype="12290116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21501184" presetClass="entr" presetSubtype="12290052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21501184" presetClass="entr" presetSubtype="11375748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21501184" presetClass="entr" presetSubtype="1229010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21501184" presetClass="entr" presetSubtype="122901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21501184" presetClass="entr" presetSubtype="12290077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21501184" presetClass="entr" presetSubtype="11375799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21501184" presetClass="entr" presetSubtype="1229008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21501184" presetClass="entr" presetSubtype="12290090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21501184" presetClass="entr" presetSubtype="11375790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21501184" presetClass="entr" presetSubtype="11375812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1501184" presetClass="entr" presetSubtype="11375726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41" grpId="0"/>
      <p:bldP spid="16282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622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Snap ITC" pitchFamily="82" charset="0"/>
              </a:rPr>
              <a:t>Industrial Chemicals have a Legacy</a:t>
            </a:r>
            <a:r>
              <a:rPr lang="en-US" sz="3600" dirty="0" smtClean="0">
                <a:latin typeface="Snap ITC" pitchFamily="82" charset="0"/>
              </a:rPr>
              <a:t> </a:t>
            </a:r>
            <a:endParaRPr lang="en-US" dirty="0" smtClean="0">
              <a:latin typeface="Snap ITC" pitchFamily="82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43075"/>
            <a:ext cx="8229600" cy="4657725"/>
          </a:xfrm>
        </p:spPr>
        <p:txBody>
          <a:bodyPr/>
          <a:lstStyle/>
          <a:p>
            <a:pPr marL="227013" indent="-227013"/>
            <a:r>
              <a:rPr lang="en-US" sz="2000" dirty="0" smtClean="0"/>
              <a:t>Quote from an environmentally friendly Maine Legislator</a:t>
            </a:r>
          </a:p>
          <a:p>
            <a:pPr marL="574675" lvl="1" indent="-233363"/>
            <a:r>
              <a:rPr lang="en-US" sz="1800" dirty="0" smtClean="0"/>
              <a:t>“In the ‘70s, what people thought of when they heard the word IPA was a drum in a sandpit. Now we think of IPA as a valuable product”</a:t>
            </a:r>
          </a:p>
          <a:p>
            <a:pPr marL="574675" lvl="1" indent="-233363"/>
            <a:endParaRPr lang="en-US" sz="1600" dirty="0" smtClean="0"/>
          </a:p>
          <a:p>
            <a:pPr marL="227013" indent="-227013"/>
            <a:endParaRPr lang="en-US" sz="1600" dirty="0" smtClean="0"/>
          </a:p>
          <a:p>
            <a:pPr marL="227013" indent="-227013"/>
            <a:endParaRPr lang="en-US" sz="1600" dirty="0" smtClean="0"/>
          </a:p>
          <a:p>
            <a:pPr marL="227013" indent="-227013"/>
            <a:endParaRPr lang="en-US" sz="1600" dirty="0" smtClean="0"/>
          </a:p>
          <a:p>
            <a:pPr marL="227013" indent="-227013"/>
            <a:endParaRPr lang="en-US" sz="1600" dirty="0" smtClean="0"/>
          </a:p>
          <a:p>
            <a:pPr marL="227013" indent="-227013"/>
            <a:endParaRPr lang="en-US" sz="1800" dirty="0" smtClean="0"/>
          </a:p>
          <a:p>
            <a:pPr marL="227013" indent="-227013"/>
            <a:endParaRPr lang="en-US" sz="1800" dirty="0" smtClean="0"/>
          </a:p>
          <a:p>
            <a:pPr marL="227013" indent="-227013"/>
            <a:r>
              <a:rPr lang="en-US" sz="2000" dirty="0" smtClean="0"/>
              <a:t>The sins of the ’60s,</a:t>
            </a:r>
          </a:p>
          <a:p>
            <a:pPr marL="227013" indent="-227013"/>
            <a:r>
              <a:rPr lang="en-US" sz="2000" dirty="0" smtClean="0"/>
              <a:t>Discovered in the ‘70s,</a:t>
            </a:r>
          </a:p>
          <a:p>
            <a:pPr marL="227013" indent="-227013"/>
            <a:r>
              <a:rPr lang="en-US" sz="2000" dirty="0" smtClean="0"/>
              <a:t>Regulated in the ‘80s,</a:t>
            </a:r>
          </a:p>
          <a:p>
            <a:pPr marL="227013" indent="-227013"/>
            <a:r>
              <a:rPr lang="en-US" sz="2000" dirty="0" smtClean="0"/>
              <a:t>Enforced in the 90’s</a:t>
            </a:r>
            <a:endParaRPr lang="en-US" sz="2400" dirty="0" smtClean="0"/>
          </a:p>
        </p:txBody>
      </p:sp>
      <p:pic>
        <p:nvPicPr>
          <p:cNvPr id="47108" name="Picture 2" descr="http://t1.gstatic.com/images?q=tbn:ANd9GcS6lhe0sO7cRKHPUA-O0FdiaLWCcjH_27POk_V5Pj077QMuhfg583aYm52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743200"/>
            <a:ext cx="191135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2" descr="C:\Documents and Settings\clggfm\Local Settings\Temporary Internet Files\Content.IE5\YW01UE62\MC90044145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4763" y="283527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otched Right Arrow 5"/>
          <p:cNvSpPr/>
          <p:nvPr/>
        </p:nvSpPr>
        <p:spPr>
          <a:xfrm>
            <a:off x="3505200" y="3276600"/>
            <a:ext cx="2262187" cy="30480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111" name="TextBox 6"/>
          <p:cNvSpPr txBox="1">
            <a:spLocks noChangeArrowheads="1"/>
          </p:cNvSpPr>
          <p:nvPr/>
        </p:nvSpPr>
        <p:spPr bwMode="auto">
          <a:xfrm>
            <a:off x="1371600" y="4343400"/>
            <a:ext cx="60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’70s</a:t>
            </a:r>
          </a:p>
        </p:txBody>
      </p:sp>
      <p:sp>
        <p:nvSpPr>
          <p:cNvPr id="47112" name="TextBox 7"/>
          <p:cNvSpPr txBox="1">
            <a:spLocks noChangeArrowheads="1"/>
          </p:cNvSpPr>
          <p:nvPr/>
        </p:nvSpPr>
        <p:spPr bwMode="auto">
          <a:xfrm>
            <a:off x="6553200" y="43434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Today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7111" grpId="0"/>
      <p:bldP spid="471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Snap ITC"/>
              </a:rPr>
              <a:t>What are Industrial Chemicals?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Industrial chemicals are not defined merely by where they are used</a:t>
            </a:r>
          </a:p>
          <a:p>
            <a:pPr lvl="1"/>
            <a:r>
              <a:rPr lang="en-US" dirty="0" smtClean="0"/>
              <a:t>Ammonia, Sodium Hypochlorite, Sodium Hydroxide, Sulfuric Acid, Nitric Acid, Hydrogen Peroxide, Ethanol, Isopropyl Alcohol, Hydrocarbons…</a:t>
            </a:r>
          </a:p>
          <a:p>
            <a:r>
              <a:rPr lang="en-US" dirty="0" smtClean="0"/>
              <a:t>Chemicals are generated from highest to lowest purity (ACS Grade to Technical Grade)</a:t>
            </a:r>
          </a:p>
          <a:p>
            <a:r>
              <a:rPr lang="en-US" dirty="0" smtClean="0"/>
              <a:t>Industrial applications for the chemicals have specific requirements that may allow impurities</a:t>
            </a:r>
          </a:p>
          <a:p>
            <a:endParaRPr lang="en-US" dirty="0" smtClean="0"/>
          </a:p>
          <a:p>
            <a:pPr lvl="1">
              <a:buFont typeface="Arial" charset="0"/>
              <a:buNone/>
            </a:pPr>
            <a:r>
              <a:rPr lang="en-US" dirty="0" smtClean="0"/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Snap ITC"/>
              </a:rPr>
              <a:t>Use of Industrial Chemicals</a:t>
            </a:r>
            <a:br>
              <a:rPr lang="en-US" sz="3600" dirty="0" smtClean="0">
                <a:latin typeface="Snap ITC"/>
              </a:rPr>
            </a:br>
            <a:r>
              <a:rPr lang="en-US" sz="2800" dirty="0" smtClean="0">
                <a:latin typeface="Snap ITC"/>
              </a:rPr>
              <a:t>Semiconductor Fabrication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Multiple-step sequence of photolithographic and chemical processing during which electronic circuits are gradually created on a wafer made of pure semiconducting material (usually silicon).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Performed in specialized facilities referred to as fabs which are pressurized with filtered air to remove even the smallest particles.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Snap ITC"/>
              </a:rPr>
              <a:t>Use of Industrial Chemicals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81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 </a:t>
            </a:r>
            <a:r>
              <a:rPr lang="en-US" sz="2800" dirty="0" smtClean="0"/>
              <a:t>Semiconductor Fabrication examples</a:t>
            </a:r>
          </a:p>
          <a:p>
            <a:r>
              <a:rPr lang="en-US" sz="2400" dirty="0" smtClean="0"/>
              <a:t>Stripping – High purity level</a:t>
            </a:r>
          </a:p>
          <a:p>
            <a:pPr lvl="1"/>
            <a:r>
              <a:rPr lang="en-US" sz="2000" dirty="0" smtClean="0"/>
              <a:t>Sulfuric Acid and N-methyl pyrrolidone (NMP)</a:t>
            </a:r>
          </a:p>
          <a:p>
            <a:r>
              <a:rPr lang="en-US" sz="2400" dirty="0" smtClean="0"/>
              <a:t>Aqueous cleaning – High purity level</a:t>
            </a:r>
          </a:p>
          <a:p>
            <a:pPr lvl="1"/>
            <a:r>
              <a:rPr lang="en-US" sz="2000" dirty="0" smtClean="0"/>
              <a:t>Sulfuric Acid</a:t>
            </a:r>
          </a:p>
          <a:p>
            <a:pPr lvl="1"/>
            <a:r>
              <a:rPr lang="en-US" sz="2000" dirty="0" smtClean="0"/>
              <a:t>Isopropyl Alcohol (drying wafers after wet processing)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pH neutralization for environmental abatement equipment. Low purity level</a:t>
            </a:r>
          </a:p>
          <a:p>
            <a:pPr lvl="1" eaLnBrk="1" hangingPunct="1"/>
            <a:r>
              <a:rPr lang="en-US" sz="2000" dirty="0" smtClean="0"/>
              <a:t>Sulfuric acid</a:t>
            </a:r>
          </a:p>
          <a:p>
            <a:pPr lvl="1" eaLnBrk="1" hangingPunct="1"/>
            <a:r>
              <a:rPr lang="en-US" sz="2000" dirty="0" smtClean="0"/>
              <a:t>Sodium Hydroxide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Ultra Pure Water resin bed regeneration.  Medium purity level</a:t>
            </a:r>
          </a:p>
          <a:p>
            <a:pPr lvl="1" eaLnBrk="1" hangingPunct="1"/>
            <a:r>
              <a:rPr lang="en-US" sz="2000" dirty="0" smtClean="0"/>
              <a:t>Sulfuric acid</a:t>
            </a:r>
          </a:p>
          <a:p>
            <a:pPr lvl="1" eaLnBrk="1" hangingPunct="1"/>
            <a:r>
              <a:rPr lang="en-US" sz="2000" dirty="0" smtClean="0"/>
              <a:t>Sodium Hydroxide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Snap ITC"/>
              </a:rPr>
              <a:t>Secondary Uses of Industrial Chemicals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/>
              <a:t>Effective substitute for a commercial product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IPA</a:t>
            </a:r>
            <a:r>
              <a:rPr lang="en-US" dirty="0" smtClean="0"/>
              <a:t>: cleaning solutions, fuel additives, printing inks, laboratory preservative, etc.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Sulfuric acid</a:t>
            </a:r>
            <a:r>
              <a:rPr lang="en-US" dirty="0" smtClean="0"/>
              <a:t>: fertilizers, detergents, drain cleaner, antifreeze, pickling (cleaning) iron and steel before plating, water treatment, paints, enamels,  printing inks, batteries, etc.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N-methyl pyrrolidone </a:t>
            </a:r>
            <a:r>
              <a:rPr lang="en-US" dirty="0" smtClean="0"/>
              <a:t>(NMP): surface treatment of textiles, resins and metal coated plastics, paint stripper, etc.</a:t>
            </a:r>
          </a:p>
        </p:txBody>
      </p:sp>
      <p:pic>
        <p:nvPicPr>
          <p:cNvPr id="37891" name="Picture 4" descr="H2SO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11080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 descr="http://upload.wikimedia.org/wikipedia/commons/3/3f/Propan-2-ol-3D-bal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0"/>
            <a:ext cx="819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N-Methylpyrrolidone_Structural_Formula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876800"/>
            <a:ext cx="66833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  <p:bldP spid="3" grpId="3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505</Words>
  <Application>Microsoft Macintosh PowerPoint</Application>
  <PresentationFormat>On-screen Show (4:3)</PresentationFormat>
  <Paragraphs>83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1_Custom Design</vt:lpstr>
      <vt:lpstr>Custom Design</vt:lpstr>
      <vt:lpstr>Industrial Chemicals Can Be Eco-Friendly!     Myth or Fact?</vt:lpstr>
      <vt:lpstr>Agenda</vt:lpstr>
      <vt:lpstr>Unlock the possibilities</vt:lpstr>
      <vt:lpstr>PowerPoint Presentation</vt:lpstr>
      <vt:lpstr>Industrial Chemicals have a Legacy </vt:lpstr>
      <vt:lpstr>What are Industrial Chemicals?</vt:lpstr>
      <vt:lpstr>Use of Industrial Chemicals Semiconductor Fabrication</vt:lpstr>
      <vt:lpstr>Use of Industrial Chemicals</vt:lpstr>
      <vt:lpstr>Secondary Uses of Industrial Chemicals</vt:lpstr>
      <vt:lpstr>Eco-Friendly Use of Industrial Chemicals</vt:lpstr>
      <vt:lpstr> 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Chemicals Can Be Eco-Friendly!     Myth or Fact?</dc:title>
  <dc:creator>Laurie A. Lehmberg</dc:creator>
  <cp:lastModifiedBy>Harry Brown</cp:lastModifiedBy>
  <cp:revision>18</cp:revision>
  <dcterms:created xsi:type="dcterms:W3CDTF">2012-01-04T15:51:19Z</dcterms:created>
  <dcterms:modified xsi:type="dcterms:W3CDTF">2012-02-16T12:13:32Z</dcterms:modified>
</cp:coreProperties>
</file>